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94" r:id="rId3"/>
    <p:sldId id="316" r:id="rId4"/>
    <p:sldId id="271" r:id="rId5"/>
    <p:sldId id="272" r:id="rId6"/>
    <p:sldId id="304" r:id="rId7"/>
    <p:sldId id="317" r:id="rId8"/>
    <p:sldId id="303" r:id="rId9"/>
    <p:sldId id="315" r:id="rId10"/>
    <p:sldId id="280" r:id="rId11"/>
    <p:sldId id="318" r:id="rId12"/>
    <p:sldId id="306" r:id="rId13"/>
    <p:sldId id="307" r:id="rId14"/>
    <p:sldId id="308" r:id="rId15"/>
    <p:sldId id="309" r:id="rId16"/>
    <p:sldId id="319" r:id="rId17"/>
    <p:sldId id="314" r:id="rId18"/>
    <p:sldId id="312" r:id="rId19"/>
    <p:sldId id="313" r:id="rId20"/>
    <p:sldId id="310" r:id="rId21"/>
    <p:sldId id="311" r:id="rId22"/>
    <p:sldId id="320" r:id="rId23"/>
    <p:sldId id="293" r:id="rId24"/>
    <p:sldId id="283" r:id="rId25"/>
    <p:sldId id="270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8E"/>
    <a:srgbClr val="DB3235"/>
    <a:srgbClr val="005DA3"/>
    <a:srgbClr val="005DA2"/>
    <a:srgbClr val="005CA2"/>
    <a:srgbClr val="DB6BDB"/>
    <a:srgbClr val="305480"/>
    <a:srgbClr val="F1D52F"/>
    <a:srgbClr val="A14D07"/>
    <a:srgbClr val="C5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6424" autoAdjust="0"/>
  </p:normalViewPr>
  <p:slideViewPr>
    <p:cSldViewPr>
      <p:cViewPr>
        <p:scale>
          <a:sx n="100" d="100"/>
          <a:sy n="100" d="100"/>
        </p:scale>
        <p:origin x="1050" y="44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2016/6/7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843808" y="5264015"/>
            <a:ext cx="5072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英才实验学院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高崇铭（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2012001010016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）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指导老师：邵俊明</a:t>
            </a:r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654812"/>
            <a:ext cx="9144000" cy="7414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3251" y="629792"/>
            <a:ext cx="8286808" cy="506169"/>
          </a:xfrm>
          <a:prstGeom prst="rect">
            <a:avLst/>
          </a:prstGeom>
        </p:spPr>
        <p:txBody>
          <a:bodyPr/>
          <a:lstStyle>
            <a:lvl1pPr marL="271463" indent="-271463">
              <a:buFont typeface="Wingdings" panose="05000000000000000000" pitchFamily="2" charset="2"/>
              <a:buChar char="Ø"/>
              <a:tabLst>
                <a:tab pos="177800" algn="l"/>
              </a:tabLst>
              <a:defRPr lang="zh-CN" altLang="en-US" sz="260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smtClean="0"/>
              <a:t>Big data is big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2016/6/7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smtClean="0"/>
              <a:t>1.1 Big data</a:t>
            </a:r>
            <a:endParaRPr lang="zh-CN" altLang="en-US" dirty="0" smtClean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5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smtClean="0"/>
              <a:t>The data that is big</a:t>
            </a:r>
            <a:endParaRPr lang="zh-CN" altLang="en-US" dirty="0" smtClean="0"/>
          </a:p>
        </p:txBody>
      </p:sp>
      <p:sp>
        <p:nvSpPr>
          <p:cNvPr id="7" name="矩形 6"/>
          <p:cNvSpPr/>
          <p:nvPr userDrawn="1"/>
        </p:nvSpPr>
        <p:spPr>
          <a:xfrm>
            <a:off x="7020272" y="404664"/>
            <a:ext cx="7278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13" y="111973"/>
            <a:ext cx="796747" cy="7967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5" b="28640"/>
          <a:stretch/>
        </p:blipFill>
        <p:spPr>
          <a:xfrm>
            <a:off x="7812360" y="332656"/>
            <a:ext cx="1255537" cy="286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/>
              <a:t>2016/6/7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80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2016/6/7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png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7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35496" y="2611660"/>
            <a:ext cx="9001000" cy="74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800" b="1" dirty="0" smtClean="0">
                <a:solidFill>
                  <a:schemeClr val="bg1"/>
                </a:solidFill>
                <a:cs typeface="+mn-ea"/>
                <a:sym typeface="+mn-lt"/>
              </a:rPr>
              <a:t>基于同步原理的多边聚类算法研究</a:t>
            </a:r>
            <a:endParaRPr lang="en-US" altLang="zh-CN" sz="38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15138" y="3429000"/>
            <a:ext cx="1620957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800" b="1" dirty="0" smtClean="0">
                <a:solidFill>
                  <a:prstClr val="white"/>
                </a:solidFill>
                <a:cs typeface="+mn-ea"/>
                <a:sym typeface="+mn-lt"/>
              </a:rPr>
              <a:t>毕业答辩</a:t>
            </a:r>
            <a:endParaRPr lang="zh-CN" altLang="en-US" sz="28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(2) 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同值最大子矩阵搜索算法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32" y="1183069"/>
            <a:ext cx="2309153" cy="19092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933056"/>
            <a:ext cx="8147376" cy="26631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251" y="1950544"/>
            <a:ext cx="2643903" cy="130659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910730" y="3117111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交互结果矩阵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99991" y="1264306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交互结果矩阵中同值子块的搜寻问题可以写为以下形式：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499992" y="1183069"/>
            <a:ext cx="3816424" cy="2173923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349926" y="3501008"/>
                <a:ext cx="8543621" cy="407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第一</a:t>
                </a:r>
                <a:r>
                  <a:rPr lang="zh-CN" altLang="en-US" b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步</a:t>
                </a:r>
                <a:r>
                  <a:rPr lang="en-US" altLang="zh-CN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:</a:t>
                </a:r>
                <a:r>
                  <a:rPr lang="en-US" altLang="zh-CN" b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建立指示矩阵</a:t>
                </a:r>
                <a:r>
                  <a:rPr lang="en-US" altLang="zh-CN" b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交互结果矩阵中的每一个值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，建立一个指示矩阵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m:rPr>
                            <m:nor/>
                          </m:rPr>
                          <a: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6" y="3501008"/>
                <a:ext cx="8543621" cy="407227"/>
              </a:xfrm>
              <a:prstGeom prst="rect">
                <a:avLst/>
              </a:prstGeom>
              <a:blipFill rotWithShape="0">
                <a:blip r:embed="rId5"/>
                <a:stretch>
                  <a:fillRect l="-571" t="-2985" b="-17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392882" y="751719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问题定义：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20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(2) 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同值最大子矩阵搜索算法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2664296" cy="29884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169" y="3490548"/>
            <a:ext cx="1055823" cy="1585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966545"/>
            <a:ext cx="2530111" cy="22935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95536" y="1397358"/>
            <a:ext cx="8456026" cy="12875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第二步</a:t>
            </a:r>
            <a:r>
              <a:rPr lang="zh-CN" altLang="en-US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建立</a:t>
            </a:r>
            <a:r>
              <a:rPr lang="en-US" altLang="zh-CN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FP-Tree) </a:t>
            </a:r>
            <a:r>
              <a:rPr lang="zh-CN" altLang="en-US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任一指示矩阵，首先统计每一列包含数字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的频数，之后将矩阵的列按照频数递减的顺序重新排序。根据排序后的指示矩阵，建立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FP-tree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+mj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2" y="5199644"/>
            <a:ext cx="7776864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endParaRPr lang="zh-CN" altLang="en-US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500"/>
              </a:lnSpc>
            </a:pPr>
            <a:endParaRPr lang="zh-CN" altLang="en-US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58895" y="542507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指示矩阵</a:t>
            </a:r>
            <a:endParaRPr lang="zh-CN" altLang="en-US" sz="16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64194" y="540934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列频数统计表</a:t>
            </a:r>
            <a:endParaRPr lang="zh-CN" altLang="en-US" sz="16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788024" y="4030715"/>
            <a:ext cx="792088" cy="35202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15456" y="5396572"/>
            <a:ext cx="8354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FP-tree</a:t>
            </a:r>
            <a:endParaRPr lang="zh-CN" altLang="en-US" sz="1600" dirty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8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(2) 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同值最大子矩阵搜索算法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697773"/>
            <a:ext cx="4104456" cy="25356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18" y="4527202"/>
            <a:ext cx="4838061" cy="20701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8105" y="2780928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Garamond" panose="02020404030301010803" pitchFamily="18" charset="0"/>
              </a:rPr>
              <a:t>搜索：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3886" y="5126158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Garamond" panose="02020404030301010803" pitchFamily="18" charset="0"/>
              </a:rPr>
              <a:t>嫁接</a:t>
            </a:r>
            <a:r>
              <a:rPr lang="zh-CN" altLang="en-US" dirty="0" smtClean="0">
                <a:latin typeface="Garamond" panose="02020404030301010803" pitchFamily="18" charset="0"/>
              </a:rPr>
              <a:t>：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07504" y="836712"/>
            <a:ext cx="8816489" cy="7335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zh-CN" altLang="en-US" b="1" dirty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三</a:t>
            </a: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步</a:t>
            </a:r>
            <a:r>
              <a:rPr lang="en-US" altLang="zh-CN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遍历</a:t>
            </a:r>
            <a:r>
              <a:rPr lang="en-US" altLang="zh-CN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FP-tree)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用深度优先的方式遍历搜索</a:t>
            </a:r>
            <a:r>
              <a:rPr lang="en-US" altLang="zh-CN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FP-tree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的一个分支，结束后进行嫁接步骤。迭代这个过程，直到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FP-tree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只剩下</a:t>
            </a:r>
            <a:r>
              <a:rPr lang="en-US" altLang="zh-CN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null</a:t>
            </a:r>
            <a:r>
              <a:rPr lang="zh-CN" altLang="en-US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763688" y="1601025"/>
            <a:ext cx="5400736" cy="2692071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763688" y="4437112"/>
            <a:ext cx="5400736" cy="216024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9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(3) 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高维数据下的非负矩阵分解</a:t>
            </a: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(NMF)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00808"/>
            <a:ext cx="5922700" cy="2306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247" y="5159671"/>
            <a:ext cx="3438961" cy="8488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4041" y="1215866"/>
            <a:ext cx="8816489" cy="4129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zh-CN" altLang="en-US" b="1" dirty="0" smtClean="0">
                <a:latin typeface="+mj-lt"/>
                <a:ea typeface="黑体" panose="02010609060101010101" pitchFamily="49" charset="-122"/>
                <a:cs typeface="Times New Roman" panose="02020603050405020304" pitchFamily="18" charset="0"/>
              </a:rPr>
              <a:t>目的：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将高维数据进行</a:t>
            </a:r>
            <a:r>
              <a:rPr lang="zh-CN" altLang="en-US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降维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消除“高维诅咒”带来的影响。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19872" y="4064479"/>
            <a:ext cx="2159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非负矩阵矩阵分解示意图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1835696" y="4689839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非负矩阵分解求解数学表达式：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03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010901"/>
            <a:ext cx="4751150" cy="580247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 err="1" smtClean="0">
                <a:solidFill>
                  <a:srgbClr val="005DA3"/>
                </a:solidFill>
                <a:cs typeface="+mn-ea"/>
                <a:sym typeface="+mn-lt"/>
              </a:rPr>
              <a:t>CoSync</a:t>
            </a:r>
            <a:r>
              <a:rPr lang="en-US" altLang="zh-CN" b="1" dirty="0" smtClean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算法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流程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7113" y="3626225"/>
            <a:ext cx="2584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+mj-lt"/>
                <a:ea typeface="黑体" panose="02010609060101010101" pitchFamily="49" charset="-122"/>
              </a:rPr>
              <a:t>CoSync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算法三个模块</a:t>
            </a:r>
            <a:endParaRPr lang="zh-CN" altLang="en-US" sz="2000" dirty="0"/>
          </a:p>
        </p:txBody>
      </p:sp>
      <p:sp>
        <p:nvSpPr>
          <p:cNvPr id="30" name="左大括号 29"/>
          <p:cNvSpPr/>
          <p:nvPr/>
        </p:nvSpPr>
        <p:spPr>
          <a:xfrm>
            <a:off x="3022447" y="2708652"/>
            <a:ext cx="283055" cy="2235257"/>
          </a:xfrm>
          <a:prstGeom prst="leftBrace">
            <a:avLst>
              <a:gd name="adj1" fmla="val 27780"/>
              <a:gd name="adj2" fmla="val 51018"/>
            </a:avLst>
          </a:prstGeom>
          <a:ln w="19050">
            <a:solidFill>
              <a:schemeClr val="tx1">
                <a:alpha val="9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2052019" y="2636912"/>
            <a:ext cx="5616325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2052019" y="5085184"/>
            <a:ext cx="5730695" cy="0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0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 smtClean="0">
                <a:solidFill>
                  <a:srgbClr val="005DA3"/>
                </a:solidFill>
                <a:cs typeface="+mn-ea"/>
                <a:sym typeface="+mn-lt"/>
              </a:rPr>
              <a:t>3. </a:t>
            </a:r>
            <a:r>
              <a:rPr lang="en-US" altLang="zh-CN" b="1" dirty="0" err="1" smtClean="0">
                <a:solidFill>
                  <a:srgbClr val="005DA3"/>
                </a:solidFill>
                <a:cs typeface="+mn-ea"/>
                <a:sym typeface="+mn-lt"/>
              </a:rPr>
              <a:t>CoSync</a:t>
            </a:r>
            <a:r>
              <a:rPr lang="en-US" altLang="zh-CN" b="1" dirty="0" smtClean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算法原理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8"/>
            <a:ext cx="3816424" cy="526109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39" y="1341315"/>
            <a:ext cx="3564361" cy="482398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H="1">
            <a:off x="630611" y="1009303"/>
            <a:ext cx="76984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17918" y="1263279"/>
            <a:ext cx="76984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539553" y="6371803"/>
            <a:ext cx="77705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92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195736" y="2348880"/>
            <a:ext cx="6658368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en-US" altLang="zh-CN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实验验证与评估</a:t>
            </a:r>
            <a:endParaRPr lang="zh-CN" altLang="en-US" sz="4000" b="1" dirty="0">
              <a:solidFill>
                <a:srgbClr val="0051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1"/>
          <p:cNvSpPr>
            <a:spLocks noGrp="1"/>
          </p:cNvSpPr>
          <p:nvPr>
            <p:ph idx="14"/>
          </p:nvPr>
        </p:nvSpPr>
        <p:spPr>
          <a:xfrm>
            <a:off x="3098208" y="3212976"/>
            <a:ext cx="4248472" cy="151216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AutoNum type="arabicParenBoth"/>
            </a:pPr>
            <a:r>
              <a:rPr lang="zh-CN" altLang="en-US" sz="2400" dirty="0" smtClean="0">
                <a:solidFill>
                  <a:srgbClr val="00518E"/>
                </a:solidFill>
              </a:rPr>
              <a:t>人工数据集</a:t>
            </a:r>
            <a:endParaRPr lang="en-US" altLang="zh-CN" sz="2400" dirty="0" smtClean="0">
              <a:solidFill>
                <a:srgbClr val="00518E"/>
              </a:solidFill>
            </a:endParaRPr>
          </a:p>
          <a:p>
            <a:pPr marL="457200" indent="-457200">
              <a:lnSpc>
                <a:spcPct val="150000"/>
              </a:lnSpc>
              <a:buAutoNum type="arabicParenBoth"/>
            </a:pPr>
            <a:r>
              <a:rPr lang="zh-CN" altLang="en-US" sz="2400" dirty="0" smtClean="0">
                <a:solidFill>
                  <a:srgbClr val="00518E"/>
                </a:solidFill>
              </a:rPr>
              <a:t>基因数据集</a:t>
            </a:r>
          </a:p>
        </p:txBody>
      </p:sp>
    </p:spTree>
    <p:extLst>
      <p:ext uri="{BB962C8B-B14F-4D97-AF65-F5344CB8AC3E}">
        <p14:creationId xmlns:p14="http://schemas.microsoft.com/office/powerpoint/2010/main" val="10059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混合高斯人工数据集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35696" y="2060848"/>
            <a:ext cx="4968552" cy="3672408"/>
            <a:chOff x="1237051" y="629959"/>
            <a:chExt cx="5279165" cy="3704947"/>
          </a:xfrm>
        </p:grpSpPr>
        <p:sp>
          <p:nvSpPr>
            <p:cNvPr id="2" name="矩形 1"/>
            <p:cNvSpPr/>
            <p:nvPr/>
          </p:nvSpPr>
          <p:spPr>
            <a:xfrm>
              <a:off x="2893235" y="2030650"/>
              <a:ext cx="2880320" cy="23042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253275" y="2462698"/>
              <a:ext cx="1071736" cy="9277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/>
            <p:cNvSpPr/>
            <p:nvPr/>
          </p:nvSpPr>
          <p:spPr>
            <a:xfrm rot="8067602">
              <a:off x="2299754" y="92226"/>
              <a:ext cx="2051059" cy="3126526"/>
            </a:xfrm>
            <a:prstGeom prst="arc">
              <a:avLst>
                <a:gd name="adj1" fmla="val 17881201"/>
                <a:gd name="adj2" fmla="val 2965131"/>
              </a:avLst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弧形 9"/>
            <p:cNvSpPr/>
            <p:nvPr/>
          </p:nvSpPr>
          <p:spPr>
            <a:xfrm rot="2793650">
              <a:off x="4425469" y="1380070"/>
              <a:ext cx="1012395" cy="1536642"/>
            </a:xfrm>
            <a:prstGeom prst="arc">
              <a:avLst>
                <a:gd name="adj1" fmla="val 16828227"/>
                <a:gd name="adj2" fmla="val 3664872"/>
              </a:avLst>
            </a:prstGeom>
            <a:ln w="2540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237051" y="1059522"/>
                  <a:ext cx="18002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7051" y="1059522"/>
                  <a:ext cx="1800200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716016" y="1115633"/>
                  <a:ext cx="1800200" cy="6152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0~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016" y="1115633"/>
                  <a:ext cx="1800200" cy="6152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03654" y="968221"/>
                <a:ext cx="511256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200"/>
                  </a:lnSpc>
                </a:pPr>
                <a:r>
                  <a:rPr lang="zh-CN" altLang="en-US" sz="2200" b="1" dirty="0" smtClean="0">
                    <a:latin typeface="+mj-lt"/>
                    <a:ea typeface="黑体" panose="02010609060101010101" pitchFamily="49" charset="-122"/>
                    <a:cs typeface="Times New Roman" panose="02020603050405020304" pitchFamily="18" charset="0"/>
                  </a:rPr>
                  <a:t>数据集构造方案：</a:t>
                </a:r>
                <a:endParaRPr lang="en-US" altLang="zh-CN" sz="2200" b="1" dirty="0" smtClean="0">
                  <a:latin typeface="+mj-lt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32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000" b="1" dirty="0" smtClean="0">
                    <a:latin typeface="+mj-lt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联合</a:t>
                </a:r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簇用</a:t>
                </a:r>
                <a:r>
                  <a:rPr lang="zh-CN" altLang="en-US" sz="20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高斯分布</a:t>
                </a:r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μ</m:t>
                    </m:r>
                    <m:r>
                      <a:rPr lang="en-US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US" altLang="zh-CN" sz="2000"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来</a:t>
                </a:r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刻画。</a:t>
                </a:r>
                <a:endParaRPr lang="en-US" altLang="zh-CN" sz="2000" dirty="0" smtClean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ts val="32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不相关部分用均匀分布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0~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ea typeface="宋体" panose="02010600030101010101" pitchFamily="2" charset="-122"/>
                    <a:cs typeface="Times New Roman" panose="02020603050405020304" pitchFamily="18" charset="0"/>
                  </a:rPr>
                  <a:t>来刻画。</a:t>
                </a:r>
                <a:endParaRPr lang="en-US" altLang="zh-CN" sz="2000" dirty="0" smtClean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4" y="968221"/>
                <a:ext cx="5112568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549" t="-2304" b="-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2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人工数据集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：联合簇棋盘分布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22" y="1136576"/>
            <a:ext cx="726133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人工数据集：联合簇随机分布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052736"/>
            <a:ext cx="720094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DA3"/>
                </a:solidFill>
                <a:latin typeface="+mj-ea"/>
                <a:cs typeface="+mn-ea"/>
                <a:sym typeface="+mn-lt"/>
              </a:rPr>
              <a:t>目录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619672" y="2348880"/>
            <a:ext cx="6120680" cy="288032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双边聚类背景</a:t>
            </a:r>
            <a:r>
              <a:rPr lang="zh-CN" altLang="en-US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与</a:t>
            </a:r>
            <a:r>
              <a:rPr lang="zh-CN" altLang="en-US" sz="28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相关工作</a:t>
            </a:r>
            <a:endParaRPr lang="en-US" altLang="zh-CN" sz="2800" b="1" dirty="0" smtClean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>
                <a:solidFill>
                  <a:srgbClr val="00518E"/>
                </a:solidFill>
                <a:cs typeface="+mn-ea"/>
                <a:sym typeface="+mn-lt"/>
              </a:rPr>
              <a:t>基于</a:t>
            </a:r>
            <a:r>
              <a:rPr lang="zh-CN" altLang="en-US" sz="2800" b="1" dirty="0" smtClean="0">
                <a:solidFill>
                  <a:srgbClr val="00518E"/>
                </a:solidFill>
                <a:cs typeface="+mn-ea"/>
                <a:sym typeface="+mn-lt"/>
              </a:rPr>
              <a:t>同步</a:t>
            </a:r>
            <a:r>
              <a:rPr lang="zh-CN" altLang="en-US" sz="2800" b="1" dirty="0">
                <a:solidFill>
                  <a:srgbClr val="00518E"/>
                </a:solidFill>
                <a:cs typeface="+mn-ea"/>
                <a:sym typeface="+mn-lt"/>
              </a:rPr>
              <a:t>原理</a:t>
            </a:r>
            <a:r>
              <a:rPr lang="zh-CN" altLang="en-US" sz="2800" b="1" dirty="0" smtClean="0">
                <a:solidFill>
                  <a:srgbClr val="00518E"/>
                </a:solidFill>
                <a:cs typeface="+mn-ea"/>
                <a:sym typeface="+mn-lt"/>
              </a:rPr>
              <a:t>的</a:t>
            </a:r>
            <a:r>
              <a:rPr lang="en-US" altLang="zh-CN" sz="2800" b="1" dirty="0" err="1" smtClean="0">
                <a:solidFill>
                  <a:srgbClr val="00518E"/>
                </a:solidFill>
                <a:latin typeface="+mj-lt"/>
                <a:cs typeface="+mn-ea"/>
                <a:sym typeface="+mn-lt"/>
              </a:rPr>
              <a:t>CoSync</a:t>
            </a:r>
            <a:r>
              <a:rPr lang="en-US" altLang="zh-CN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 </a:t>
            </a:r>
            <a:r>
              <a:rPr lang="zh-CN" altLang="en-US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算法</a:t>
            </a:r>
            <a:endParaRPr lang="en-US" altLang="zh-CN" sz="2800" b="1" dirty="0" smtClean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实验验证与评估</a:t>
            </a: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总结与未来工作</a:t>
            </a:r>
            <a:r>
              <a:rPr lang="zh-CN" altLang="en-US" sz="2800" b="1" dirty="0" smtClean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展望</a:t>
            </a:r>
            <a:endParaRPr lang="zh-CN" altLang="en-US" sz="2800" b="1" dirty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70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7207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基因数据集上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的实验评估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023527"/>
            <a:ext cx="6048672" cy="24298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60032" y="1827415"/>
            <a:ext cx="36724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基因表达矩阵：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矩阵中每个值代表某</a:t>
            </a:r>
            <a:r>
              <a:rPr lang="zh-CN" altLang="en-US" dirty="0" smtClean="0">
                <a:solidFill>
                  <a:srgbClr val="00518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特定基因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在某</a:t>
            </a:r>
            <a:r>
              <a:rPr lang="zh-CN" altLang="en-US" dirty="0" smtClean="0">
                <a:solidFill>
                  <a:srgbClr val="00518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特定样本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中的表达程度。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71800" y="1271219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样本</a:t>
            </a:r>
          </a:p>
        </p:txBody>
      </p:sp>
      <p:sp>
        <p:nvSpPr>
          <p:cNvPr id="8" name="矩形 7"/>
          <p:cNvSpPr/>
          <p:nvPr/>
        </p:nvSpPr>
        <p:spPr>
          <a:xfrm>
            <a:off x="1187624" y="2083479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基因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78" y="1555705"/>
            <a:ext cx="2706910" cy="172927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0803" y="811488"/>
            <a:ext cx="2537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基因数据集说明：</a:t>
            </a:r>
            <a:endParaRPr lang="zh-CN" altLang="en-US" sz="2000" dirty="0"/>
          </a:p>
        </p:txBody>
      </p:sp>
      <p:sp>
        <p:nvSpPr>
          <p:cNvPr id="22" name="矩形 21"/>
          <p:cNvSpPr/>
          <p:nvPr/>
        </p:nvSpPr>
        <p:spPr>
          <a:xfrm>
            <a:off x="43095" y="3501008"/>
            <a:ext cx="2924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个基因数据集信息：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873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基因数据集上的实验评估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4475617"/>
            <a:ext cx="5457915" cy="2238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657" y="1197889"/>
            <a:ext cx="4885631" cy="27286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08520" y="797780"/>
            <a:ext cx="5759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CoSync</a:t>
            </a: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在四个基因数据上找出的最大联合簇：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-95004" y="4001037"/>
            <a:ext cx="48590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五种算法</a:t>
            </a:r>
            <a:r>
              <a:rPr lang="en-US" altLang="zh-CN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Precision</a:t>
            </a: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Recall</a:t>
            </a:r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对比结果：</a:t>
            </a:r>
            <a:endParaRPr lang="zh-CN" altLang="en-US" sz="2000" dirty="0"/>
          </a:p>
        </p:txBody>
      </p:sp>
      <p:sp>
        <p:nvSpPr>
          <p:cNvPr id="7" name="圆角矩形 6"/>
          <p:cNvSpPr/>
          <p:nvPr/>
        </p:nvSpPr>
        <p:spPr>
          <a:xfrm>
            <a:off x="3112790" y="4869160"/>
            <a:ext cx="432048" cy="1844507"/>
          </a:xfrm>
          <a:prstGeom prst="roundRect">
            <a:avLst/>
          </a:prstGeom>
          <a:solidFill>
            <a:schemeClr val="tx2">
              <a:lumMod val="20000"/>
              <a:lumOff val="80000"/>
              <a:alpha val="36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77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971600" y="2924944"/>
            <a:ext cx="7272808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en-US" altLang="zh-CN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工作</a:t>
            </a:r>
            <a:r>
              <a:rPr lang="zh-CN" altLang="en-US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总结、讨论与未来展望</a:t>
            </a:r>
            <a:endParaRPr lang="zh-CN" altLang="en-US" sz="4000" b="1" dirty="0">
              <a:solidFill>
                <a:srgbClr val="0051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01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总结与讨论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17" name="内容占位符 13"/>
          <p:cNvSpPr>
            <a:spLocks noGrp="1"/>
          </p:cNvSpPr>
          <p:nvPr>
            <p:ph idx="1"/>
          </p:nvPr>
        </p:nvSpPr>
        <p:spPr>
          <a:xfrm>
            <a:off x="285453" y="1454879"/>
            <a:ext cx="2795958" cy="400110"/>
          </a:xfrm>
        </p:spPr>
        <p:txBody>
          <a:bodyPr wrap="none">
            <a:spAutoFit/>
          </a:bodyPr>
          <a:lstStyle/>
          <a:p>
            <a:pPr marL="285750" indent="-285750"/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本工作</a:t>
            </a:r>
            <a:r>
              <a:rPr lang="zh-CN" altLang="en-US" sz="2000" b="1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贡献</a:t>
            </a:r>
            <a:r>
              <a:rPr lang="zh-CN" altLang="en-US" sz="2000" b="1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与创新点</a:t>
            </a:r>
            <a:endParaRPr lang="zh-CN" altLang="en-US" sz="2000" b="1" dirty="0">
              <a:latin typeface="+mn-lt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7624" y="1996534"/>
            <a:ext cx="79563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新视角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提出了一种全新的双边聚类算法。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抓住数据本质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基于自然界同步现象进行算法设计。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高性能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集中联合簇的分布没有限制，性能好于对比算法。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鲁班稳定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对参数依赖程度较低。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内容占位符 13"/>
          <p:cNvSpPr>
            <a:spLocks noGrp="1"/>
          </p:cNvSpPr>
          <p:nvPr>
            <p:ph idx="1"/>
          </p:nvPr>
        </p:nvSpPr>
        <p:spPr>
          <a:xfrm>
            <a:off x="285453" y="4133166"/>
            <a:ext cx="1505540" cy="400110"/>
          </a:xfrm>
        </p:spPr>
        <p:txBody>
          <a:bodyPr wrap="none">
            <a:spAutoFit/>
          </a:bodyPr>
          <a:lstStyle/>
          <a:p>
            <a:pPr marL="285750" indent="-285750"/>
            <a:r>
              <a:rPr lang="zh-CN" altLang="en-US" sz="2000" b="1" dirty="0" smtClean="0"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存在缺陷</a:t>
            </a:r>
            <a:endParaRPr lang="zh-CN" altLang="en-US" sz="2000" b="1" dirty="0">
              <a:latin typeface="+mn-lt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46498" y="4533276"/>
            <a:ext cx="69635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对比算法较少。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较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难挖掘数据集中嵌入的小而多联合簇。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36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未来工作展望：</a:t>
            </a:r>
            <a:r>
              <a:rPr lang="en-US" altLang="zh-CN" b="1" dirty="0" smtClean="0">
                <a:solidFill>
                  <a:srgbClr val="005DA3"/>
                </a:solidFill>
                <a:cs typeface="+mn-ea"/>
                <a:sym typeface="+mn-lt"/>
              </a:rPr>
              <a:t>Multi-Sync</a:t>
            </a: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93428" y="2926178"/>
            <a:ext cx="6309189" cy="1510934"/>
            <a:chOff x="480259" y="3186424"/>
            <a:chExt cx="8492999" cy="171920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259" y="3186424"/>
              <a:ext cx="1795849" cy="168718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9939" y="3310039"/>
              <a:ext cx="1514088" cy="150817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0142" y="3761811"/>
              <a:ext cx="2173116" cy="9712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1850" y="3293161"/>
              <a:ext cx="848081" cy="161247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6426" y="3988423"/>
              <a:ext cx="1015424" cy="4027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01045" y="3972032"/>
              <a:ext cx="418894" cy="41910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1699" y="3968094"/>
              <a:ext cx="418894" cy="4191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613786" y="4788293"/>
            <a:ext cx="8350702" cy="512915"/>
            <a:chOff x="306704" y="4362450"/>
            <a:chExt cx="8350702" cy="512915"/>
          </a:xfrm>
        </p:grpSpPr>
        <p:sp>
          <p:nvSpPr>
            <p:cNvPr id="13" name="矩形 12"/>
            <p:cNvSpPr/>
            <p:nvPr/>
          </p:nvSpPr>
          <p:spPr>
            <a:xfrm>
              <a:off x="306704" y="4362450"/>
              <a:ext cx="8350702" cy="481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更高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为维度的</a:t>
              </a:r>
              <a:r>
                <a:rPr lang="zh-CN" altLang="en-US" sz="20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数据张量</a:t>
              </a:r>
              <a:r>
                <a:rPr lang="en-US" altLang="zh-CN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(tensor)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分解为   个数据矩阵求解。</a:t>
              </a:r>
              <a:endPara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5" name="对象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1270660"/>
                </p:ext>
              </p:extLst>
            </p:nvPr>
          </p:nvGraphicFramePr>
          <p:xfrm>
            <a:off x="5299084" y="4475691"/>
            <a:ext cx="336568" cy="399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" name="Equation" r:id="rId9" imgW="203040" imgH="241200" progId="Equation.DSMT4">
                    <p:embed/>
                  </p:oleObj>
                </mc:Choice>
                <mc:Fallback>
                  <p:oleObj name="Equation" r:id="rId9" imgW="203040" imgH="241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99084" y="4475691"/>
                          <a:ext cx="336568" cy="3996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矩形 15"/>
          <p:cNvSpPr/>
          <p:nvPr/>
        </p:nvSpPr>
        <p:spPr>
          <a:xfrm>
            <a:off x="613786" y="1983179"/>
            <a:ext cx="78726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对于</a:t>
            </a: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维数据立方体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分解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为三个数据矩阵求解。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7504" y="1252965"/>
            <a:ext cx="1577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设想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思路</a:t>
            </a:r>
            <a:r>
              <a:rPr lang="en-US" altLang="zh-CN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03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5940152" y="4939201"/>
            <a:ext cx="3203848" cy="1947444"/>
          </a:xfrm>
        </p:spPr>
        <p:txBody>
          <a:bodyPr>
            <a:normAutofit fontScale="85000" lnSpcReduction="20000"/>
          </a:bodyPr>
          <a:lstStyle/>
          <a:p>
            <a:pPr algn="r">
              <a:lnSpc>
                <a:spcPct val="140000"/>
              </a:lnSpc>
              <a:spcBef>
                <a:spcPct val="0"/>
              </a:spcBef>
            </a:pPr>
            <a:r>
              <a:rPr lang="zh-CN" altLang="en-US" sz="2800" dirty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英才实验学院</a:t>
            </a:r>
            <a:endParaRPr lang="en-US" altLang="zh-CN" sz="2800" dirty="0">
              <a:latin typeface="华文隶书" panose="02010800040101010101" pitchFamily="2" charset="-122"/>
              <a:ea typeface="华文隶书" panose="02010800040101010101" pitchFamily="2" charset="-122"/>
              <a:cs typeface="+mn-ea"/>
              <a:sym typeface="+mn-lt"/>
            </a:endParaRPr>
          </a:p>
          <a:p>
            <a:pPr algn="r">
              <a:lnSpc>
                <a:spcPct val="140000"/>
              </a:lnSpc>
              <a:spcBef>
                <a:spcPct val="0"/>
              </a:spcBef>
            </a:pPr>
            <a:r>
              <a:rPr lang="zh-CN" altLang="en-US" sz="2800" dirty="0" smtClean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高崇铭</a:t>
            </a:r>
            <a:endParaRPr lang="en-US" altLang="zh-CN" sz="2800" dirty="0" smtClean="0">
              <a:latin typeface="华文隶书" panose="02010800040101010101" pitchFamily="2" charset="-122"/>
              <a:ea typeface="华文隶书" panose="02010800040101010101" pitchFamily="2" charset="-122"/>
              <a:cs typeface="+mn-ea"/>
              <a:sym typeface="+mn-lt"/>
            </a:endParaRPr>
          </a:p>
          <a:p>
            <a:pPr algn="r">
              <a:lnSpc>
                <a:spcPct val="140000"/>
              </a:lnSpc>
              <a:spcBef>
                <a:spcPct val="0"/>
              </a:spcBef>
            </a:pPr>
            <a:r>
              <a:rPr lang="en-US" altLang="zh-CN" sz="2800" dirty="0" smtClean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2012001010016</a:t>
            </a:r>
          </a:p>
          <a:p>
            <a:pPr algn="r">
              <a:lnSpc>
                <a:spcPct val="140000"/>
              </a:lnSpc>
              <a:spcBef>
                <a:spcPct val="0"/>
              </a:spcBef>
            </a:pPr>
            <a:r>
              <a:rPr lang="zh-CN" altLang="en-US" sz="2800" dirty="0" smtClean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指导教师</a:t>
            </a:r>
            <a:r>
              <a:rPr lang="en-US" altLang="zh-CN" sz="2800" dirty="0" smtClean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:</a:t>
            </a:r>
            <a:r>
              <a:rPr lang="zh-CN" altLang="en-US" sz="2800" dirty="0" smtClean="0"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邵俊明</a:t>
            </a:r>
            <a:endParaRPr lang="en-US" altLang="zh-CN" sz="2800" dirty="0" smtClean="0">
              <a:latin typeface="华文隶书" panose="02010800040101010101" pitchFamily="2" charset="-122"/>
              <a:ea typeface="华文隶书" panose="02010800040101010101" pitchFamily="2" charset="-122"/>
              <a:cs typeface="+mn-ea"/>
              <a:sym typeface="+mn-lt"/>
            </a:endParaRPr>
          </a:p>
          <a:p>
            <a:pPr algn="r">
              <a:lnSpc>
                <a:spcPct val="140000"/>
              </a:lnSpc>
              <a:spcBef>
                <a:spcPct val="0"/>
              </a:spcBef>
            </a:pPr>
            <a:endParaRPr lang="en-US" altLang="zh-CN" sz="2800" dirty="0" smtClean="0">
              <a:latin typeface="华文隶书" panose="02010800040101010101" pitchFamily="2" charset="-122"/>
              <a:ea typeface="华文隶书" panose="02010800040101010101" pitchFamily="2" charset="-122"/>
              <a:cs typeface="+mn-ea"/>
              <a:sym typeface="+mn-lt"/>
            </a:endParaRPr>
          </a:p>
          <a:p>
            <a:pPr algn="r">
              <a:lnSpc>
                <a:spcPct val="140000"/>
              </a:lnSpc>
              <a:spcBef>
                <a:spcPct val="0"/>
              </a:spcBef>
            </a:pPr>
            <a:endParaRPr lang="zh-CN" altLang="en-US" sz="2800" i="1" dirty="0">
              <a:cs typeface="+mn-ea"/>
              <a:sym typeface="+mn-lt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120835"/>
            <a:ext cx="15841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zh-CN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1612599"/>
          </a:xfrm>
        </p:spPr>
        <p:txBody>
          <a:bodyPr>
            <a:normAutofit/>
          </a:bodyPr>
          <a:lstStyle/>
          <a:p>
            <a:r>
              <a:rPr lang="en-US" altLang="zh-CN" i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i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7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1403648" y="3140968"/>
            <a:ext cx="6408712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lang="en-US" altLang="zh-CN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双边聚类背景与相关工作</a:t>
            </a:r>
            <a:endParaRPr lang="zh-CN" altLang="en-US" sz="4000" b="1" dirty="0">
              <a:solidFill>
                <a:srgbClr val="0051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847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背景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与相关工作</a:t>
            </a:r>
            <a:endParaRPr lang="zh-CN" altLang="en-US" b="1" dirty="0">
              <a:solidFill>
                <a:srgbClr val="005D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4"/>
          </p:nvPr>
        </p:nvSpPr>
        <p:spPr>
          <a:xfrm>
            <a:off x="1907704" y="908720"/>
            <a:ext cx="360040" cy="3600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Y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740604"/>
              </p:ext>
            </p:extLst>
          </p:nvPr>
        </p:nvGraphicFramePr>
        <p:xfrm>
          <a:off x="323525" y="1340768"/>
          <a:ext cx="3466320" cy="3656145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  <a:gridCol w="216645"/>
              </a:tblGrid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43743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9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48332" marR="48332" marT="24166" marB="24166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内容占位符 3"/>
          <p:cNvSpPr txBox="1">
            <a:spLocks/>
          </p:cNvSpPr>
          <p:nvPr/>
        </p:nvSpPr>
        <p:spPr>
          <a:xfrm>
            <a:off x="-36512" y="2852936"/>
            <a:ext cx="360040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X</a:t>
            </a:r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内容占位符 3"/>
          <p:cNvSpPr txBox="1">
            <a:spLocks/>
          </p:cNvSpPr>
          <p:nvPr/>
        </p:nvSpPr>
        <p:spPr>
          <a:xfrm>
            <a:off x="278694" y="5122012"/>
            <a:ext cx="3558466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 smtClean="0">
                <a:cs typeface="+mn-ea"/>
                <a:sym typeface="+mn-lt"/>
              </a:rPr>
              <a:t>关联矩阵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含义</a:t>
            </a:r>
            <a:r>
              <a:rPr lang="en-US" altLang="zh-CN" sz="1600" dirty="0" smtClean="0"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13" name="内容占位符 3"/>
          <p:cNvSpPr txBox="1">
            <a:spLocks/>
          </p:cNvSpPr>
          <p:nvPr/>
        </p:nvSpPr>
        <p:spPr>
          <a:xfrm>
            <a:off x="722750" y="5479939"/>
            <a:ext cx="3528392" cy="14054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推荐系统：商品与顾客</a:t>
            </a: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 smtClean="0">
                <a:latin typeface="+mn-lt"/>
                <a:ea typeface="+mn-ea"/>
                <a:cs typeface="+mn-ea"/>
                <a:sym typeface="+mn-lt"/>
              </a:rPr>
              <a:t>文本分析：文档与词汇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srgbClr val="C00000"/>
                </a:solidFill>
                <a:cs typeface="+mn-ea"/>
                <a:sym typeface="+mn-lt"/>
              </a:rPr>
              <a:t>基因表达</a:t>
            </a:r>
            <a:r>
              <a:rPr lang="zh-CN" altLang="en-US" sz="1600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：基因与样本（主要）</a:t>
            </a:r>
            <a:endParaRPr lang="en-US" altLang="zh-CN" sz="1600" dirty="0" smtClean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1600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内容占位符 3"/>
          <p:cNvSpPr txBox="1">
            <a:spLocks/>
          </p:cNvSpPr>
          <p:nvPr/>
        </p:nvSpPr>
        <p:spPr>
          <a:xfrm>
            <a:off x="4251142" y="1467839"/>
            <a:ext cx="4766798" cy="14795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Co-clustering</a:t>
            </a: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思路：抓住</a:t>
            </a:r>
            <a:r>
              <a:rPr lang="en-US" altLang="zh-CN" sz="2000" dirty="0" smtClean="0"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空间与</a:t>
            </a:r>
            <a:r>
              <a:rPr lang="en-US" altLang="zh-CN" sz="2000" dirty="0" smtClean="0"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空间的依赖性，同时对</a:t>
            </a:r>
            <a:r>
              <a:rPr lang="en-US" altLang="zh-CN" sz="2000" dirty="0" smtClean="0"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空间与</a:t>
            </a:r>
            <a:r>
              <a:rPr lang="en-US" altLang="zh-CN" sz="2000" dirty="0" smtClean="0"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zh-CN" altLang="en-US" sz="2000" dirty="0" smtClean="0">
                <a:latin typeface="+mn-lt"/>
                <a:ea typeface="+mn-ea"/>
                <a:cs typeface="+mn-ea"/>
                <a:sym typeface="+mn-lt"/>
              </a:rPr>
              <a:t>空间进行聚类。对应于关联矩阵，</a:t>
            </a:r>
            <a:r>
              <a:rPr lang="zh-CN" altLang="en-US" sz="2000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找寻行、列都相似的子矩阵，也称为</a:t>
            </a:r>
            <a:r>
              <a:rPr lang="zh-CN" altLang="en-US" sz="2000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联合簇</a:t>
            </a:r>
            <a:r>
              <a:rPr lang="en-US" altLang="zh-CN" sz="2000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(Bi-Cluster)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4073880" y="1368393"/>
            <a:ext cx="4957338" cy="1673349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995936" y="4767284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cs typeface="+mn-ea"/>
                <a:sym typeface="+mn-lt"/>
              </a:rPr>
              <a:t>a. Row clustering</a:t>
            </a:r>
            <a:endParaRPr lang="zh-CN" altLang="en-US" sz="1400" dirty="0"/>
          </a:p>
        </p:txBody>
      </p:sp>
      <p:sp>
        <p:nvSpPr>
          <p:cNvPr id="16" name="矩形 15"/>
          <p:cNvSpPr/>
          <p:nvPr/>
        </p:nvSpPr>
        <p:spPr>
          <a:xfrm>
            <a:off x="5689022" y="4767663"/>
            <a:ext cx="1858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b</a:t>
            </a:r>
            <a:r>
              <a:rPr lang="en-US" altLang="zh-CN" sz="1400" dirty="0" smtClean="0">
                <a:cs typeface="+mn-ea"/>
                <a:sym typeface="+mn-lt"/>
              </a:rPr>
              <a:t>. Column clustering</a:t>
            </a:r>
            <a:endParaRPr lang="zh-CN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7607900" y="4777407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C00000"/>
                </a:solidFill>
                <a:cs typeface="+mn-ea"/>
                <a:sym typeface="+mn-lt"/>
              </a:rPr>
              <a:t>c. Co-clustering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341271"/>
            <a:ext cx="4994118" cy="1478276"/>
          </a:xfrm>
          <a:prstGeom prst="rect">
            <a:avLst/>
          </a:prstGeom>
        </p:spPr>
      </p:pic>
      <p:cxnSp>
        <p:nvCxnSpPr>
          <p:cNvPr id="60" name="直接连接符 59"/>
          <p:cNvCxnSpPr/>
          <p:nvPr/>
        </p:nvCxnSpPr>
        <p:spPr>
          <a:xfrm>
            <a:off x="3923928" y="980728"/>
            <a:ext cx="0" cy="54006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3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latin typeface="+mn-lt"/>
                <a:ea typeface="+mn-ea"/>
                <a:cs typeface="+mn-ea"/>
                <a:sym typeface="+mn-lt"/>
              </a:rPr>
              <a:t>背景</a:t>
            </a:r>
            <a:r>
              <a:rPr lang="zh-CN" altLang="en-US" b="1" dirty="0" smtClean="0">
                <a:solidFill>
                  <a:srgbClr val="005DA3"/>
                </a:solidFill>
                <a:latin typeface="+mn-lt"/>
                <a:ea typeface="+mn-ea"/>
                <a:cs typeface="+mn-ea"/>
                <a:sym typeface="+mn-lt"/>
              </a:rPr>
              <a:t>与相关工作</a:t>
            </a:r>
            <a:endParaRPr lang="zh-CN" altLang="en-US" b="1" dirty="0">
              <a:solidFill>
                <a:srgbClr val="005D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4"/>
          </p:nvPr>
        </p:nvSpPr>
        <p:spPr>
          <a:xfrm>
            <a:off x="899592" y="1813173"/>
            <a:ext cx="7727562" cy="37444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1. </a:t>
            </a:r>
            <a:r>
              <a:rPr lang="en-US" altLang="zh-CN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2000" b="1" dirty="0" smtClean="0"/>
              <a:t>Residue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的方法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000" dirty="0"/>
              <a:t> Cheng and Church’s Algorithm(2000)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plaid(2002) , MSSRCC(2008) …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2.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图分割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的方法：</a:t>
            </a:r>
            <a:r>
              <a:rPr lang="zh-CN" altLang="en-US" sz="2000" dirty="0" smtClean="0"/>
              <a:t>二</a:t>
            </a:r>
            <a:r>
              <a:rPr lang="zh-CN" altLang="en-US" sz="2000" dirty="0"/>
              <a:t>分</a:t>
            </a:r>
            <a:r>
              <a:rPr lang="zh-CN" altLang="en-US" sz="2000" dirty="0" smtClean="0"/>
              <a:t>图划分、谱聚类及其变种</a:t>
            </a:r>
            <a:r>
              <a:rPr lang="en-US" altLang="zh-CN" sz="2000" dirty="0"/>
              <a:t>, (H. </a:t>
            </a:r>
            <a:r>
              <a:rPr lang="en-US" altLang="zh-CN" sz="2000" dirty="0" err="1"/>
              <a:t>Zha</a:t>
            </a:r>
            <a:r>
              <a:rPr lang="en-US" altLang="zh-CN" sz="2000" dirty="0"/>
              <a:t>, 2001</a:t>
            </a:r>
            <a:r>
              <a:rPr lang="en-US" altLang="zh-CN" sz="2000" dirty="0" smtClean="0"/>
              <a:t>), </a:t>
            </a:r>
            <a:r>
              <a:rPr lang="en-US" altLang="zh-CN" sz="2000" dirty="0"/>
              <a:t>(Y. </a:t>
            </a:r>
            <a:r>
              <a:rPr lang="en-US" altLang="zh-CN" sz="2000" dirty="0" err="1"/>
              <a:t>Kluger</a:t>
            </a:r>
            <a:r>
              <a:rPr lang="en-US" altLang="zh-CN" sz="2000" dirty="0"/>
              <a:t>, 2003</a:t>
            </a:r>
            <a:r>
              <a:rPr lang="en-US" altLang="zh-CN" sz="2000" dirty="0" smtClean="0"/>
              <a:t>), </a:t>
            </a:r>
            <a:r>
              <a:rPr lang="en-US" altLang="zh-CN" sz="2000" dirty="0"/>
              <a:t>(I. S. </a:t>
            </a:r>
            <a:r>
              <a:rPr lang="en-US" altLang="zh-CN" sz="2000" dirty="0" err="1"/>
              <a:t>Dhillon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2004</a:t>
            </a:r>
            <a:r>
              <a:rPr lang="en-US" altLang="zh-CN" sz="2000" dirty="0"/>
              <a:t>), (B. Gao, 2005), </a:t>
            </a:r>
            <a:r>
              <a:rPr lang="en-US" altLang="zh-CN" sz="2000" dirty="0" err="1"/>
              <a:t>Qubic</a:t>
            </a:r>
            <a:r>
              <a:rPr lang="en-US" altLang="zh-CN" sz="2000" dirty="0"/>
              <a:t>(G. </a:t>
            </a:r>
            <a:r>
              <a:rPr lang="en-US" altLang="zh-CN" sz="2000" dirty="0" smtClean="0"/>
              <a:t>Li, 2009) …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b="1" dirty="0" smtClean="0"/>
              <a:t>3.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基于信息论的方法：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000" dirty="0"/>
              <a:t>(R. El-</a:t>
            </a:r>
            <a:r>
              <a:rPr lang="en-US" altLang="zh-CN" sz="2000" dirty="0" err="1"/>
              <a:t>Yaniv</a:t>
            </a:r>
            <a:r>
              <a:rPr lang="en-US" altLang="zh-CN" sz="2000" dirty="0"/>
              <a:t>, 2001</a:t>
            </a:r>
            <a:r>
              <a:rPr lang="en-US" altLang="zh-CN" sz="2000" dirty="0" smtClean="0"/>
              <a:t>), </a:t>
            </a:r>
            <a:r>
              <a:rPr lang="en-US" altLang="zh-CN" sz="2000" dirty="0"/>
              <a:t>ITCC </a:t>
            </a:r>
            <a:r>
              <a:rPr lang="en-US" altLang="zh-CN" sz="2000" dirty="0" smtClean="0"/>
              <a:t>(I</a:t>
            </a:r>
            <a:r>
              <a:rPr lang="en-US" altLang="zh-CN" sz="2000" dirty="0"/>
              <a:t>. S. </a:t>
            </a:r>
            <a:r>
              <a:rPr lang="en-US" altLang="zh-CN" sz="2000" dirty="0" err="1" smtClean="0"/>
              <a:t>Dhillon</a:t>
            </a:r>
            <a:r>
              <a:rPr lang="en-US" altLang="zh-CN" sz="2000" dirty="0"/>
              <a:t>, 2003), (A. Banerjee,2004</a:t>
            </a:r>
            <a:r>
              <a:rPr lang="en-US" altLang="zh-CN" sz="2000" dirty="0" smtClean="0"/>
              <a:t>), (Y</a:t>
            </a:r>
            <a:r>
              <a:rPr lang="en-US" altLang="zh-CN" sz="2000" dirty="0"/>
              <a:t>. </a:t>
            </a:r>
            <a:r>
              <a:rPr lang="en-US" altLang="zh-CN" sz="2000" dirty="0" smtClean="0"/>
              <a:t>Song,2013) …</a:t>
            </a:r>
          </a:p>
        </p:txBody>
      </p:sp>
      <p:sp>
        <p:nvSpPr>
          <p:cNvPr id="5" name="内容占位符 13"/>
          <p:cNvSpPr>
            <a:spLocks noGrp="1"/>
          </p:cNvSpPr>
          <p:nvPr>
            <p:ph idx="1"/>
          </p:nvPr>
        </p:nvSpPr>
        <p:spPr>
          <a:xfrm>
            <a:off x="251520" y="1196752"/>
            <a:ext cx="8286808" cy="5061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国际上的主流算法：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9592" y="5326756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5427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背景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与相关工作</a:t>
            </a:r>
            <a:endParaRPr lang="zh-CN" altLang="en-US" b="1" dirty="0">
              <a:solidFill>
                <a:srgbClr val="005D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1"/>
          <p:cNvSpPr>
            <a:spLocks noGrp="1"/>
          </p:cNvSpPr>
          <p:nvPr>
            <p:ph idx="14"/>
          </p:nvPr>
        </p:nvSpPr>
        <p:spPr>
          <a:xfrm>
            <a:off x="767821" y="2204864"/>
            <a:ext cx="7476587" cy="424847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+mj-ea"/>
              </a:rPr>
              <a:t>多数算法</a:t>
            </a:r>
            <a:r>
              <a:rPr lang="zh-CN" altLang="en-US" sz="2000" dirty="0">
                <a:latin typeface="+mj-ea"/>
              </a:rPr>
              <a:t>是</a:t>
            </a:r>
            <a:r>
              <a:rPr lang="zh-CN" altLang="en-US" sz="2000" dirty="0" smtClean="0">
                <a:latin typeface="+mj-ea"/>
              </a:rPr>
              <a:t>基于在行</a:t>
            </a:r>
            <a:r>
              <a:rPr lang="zh-CN" altLang="en-US" sz="2000" dirty="0">
                <a:latin typeface="+mj-ea"/>
              </a:rPr>
              <a:t>、</a:t>
            </a:r>
            <a:r>
              <a:rPr lang="zh-CN" altLang="en-US" sz="2000" dirty="0" smtClean="0">
                <a:latin typeface="+mj-ea"/>
              </a:rPr>
              <a:t>列空间上分别</a:t>
            </a:r>
            <a:r>
              <a:rPr lang="zh-CN" altLang="en-US" sz="2000" dirty="0" smtClean="0">
                <a:solidFill>
                  <a:srgbClr val="C00000"/>
                </a:solidFill>
                <a:latin typeface="+mj-ea"/>
              </a:rPr>
              <a:t>划分</a:t>
            </a:r>
            <a:r>
              <a:rPr lang="zh-CN" altLang="en-US" sz="2000" dirty="0" smtClean="0">
                <a:latin typeface="+mj-ea"/>
              </a:rPr>
              <a:t>而进行的，不能解决联合簇在原矩阵中随机分布的问题。</a:t>
            </a:r>
            <a:endParaRPr lang="en-US" altLang="zh-CN" sz="2000" dirty="0" smtClean="0"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+mj-ea"/>
              </a:rPr>
              <a:t>需要</a:t>
            </a:r>
            <a:r>
              <a:rPr lang="zh-CN" altLang="en-US" sz="2000" dirty="0" smtClean="0">
                <a:solidFill>
                  <a:srgbClr val="C00000"/>
                </a:solidFill>
                <a:latin typeface="+mj-ea"/>
              </a:rPr>
              <a:t>人为指定</a:t>
            </a:r>
            <a:r>
              <a:rPr lang="zh-CN" altLang="en-US" sz="2000" dirty="0" smtClean="0">
                <a:latin typeface="+mj-ea"/>
              </a:rPr>
              <a:t>联合簇的数目。</a:t>
            </a:r>
            <a:endParaRPr lang="en-US" altLang="zh-CN" sz="2000" dirty="0" smtClean="0"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+mj-ea"/>
              </a:rPr>
              <a:t>只能处理二维矩阵的问题，对</a:t>
            </a:r>
            <a:r>
              <a:rPr lang="zh-CN" altLang="en-US" sz="2000" dirty="0" smtClean="0">
                <a:solidFill>
                  <a:srgbClr val="C00000"/>
                </a:solidFill>
                <a:latin typeface="+mj-ea"/>
              </a:rPr>
              <a:t>高维张量</a:t>
            </a:r>
            <a:r>
              <a:rPr lang="zh-CN" altLang="en-US" sz="2000" dirty="0" smtClean="0">
                <a:latin typeface="+mj-ea"/>
              </a:rPr>
              <a:t>下的问题无能为力。</a:t>
            </a:r>
            <a:endParaRPr lang="en-US" altLang="zh-CN" sz="2000" dirty="0" smtClean="0">
              <a:latin typeface="+mj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+mj-ea"/>
              </a:rPr>
              <a:t>参数的选取很</a:t>
            </a:r>
            <a:r>
              <a:rPr lang="zh-CN" altLang="en-US" sz="2000" dirty="0" smtClean="0">
                <a:solidFill>
                  <a:srgbClr val="C00000"/>
                </a:solidFill>
                <a:latin typeface="+mj-ea"/>
              </a:rPr>
              <a:t>敏感</a:t>
            </a:r>
            <a:r>
              <a:rPr lang="zh-CN" altLang="en-US" sz="2000" dirty="0" smtClean="0">
                <a:latin typeface="+mj-ea"/>
              </a:rPr>
              <a:t>，参数对算法结果的影响很大。</a:t>
            </a:r>
            <a:endParaRPr lang="en-US" altLang="zh-CN" sz="2000" dirty="0" smtClean="0">
              <a:latin typeface="+mj-ea"/>
            </a:endParaRPr>
          </a:p>
        </p:txBody>
      </p:sp>
      <p:sp>
        <p:nvSpPr>
          <p:cNvPr id="6" name="内容占位符 13"/>
          <p:cNvSpPr txBox="1">
            <a:spLocks/>
          </p:cNvSpPr>
          <p:nvPr/>
        </p:nvSpPr>
        <p:spPr>
          <a:xfrm>
            <a:off x="107504" y="1482671"/>
            <a:ext cx="8286808" cy="506169"/>
          </a:xfrm>
          <a:prstGeom prst="rect">
            <a:avLst/>
          </a:prstGeom>
        </p:spPr>
        <p:txBody>
          <a:bodyPr/>
          <a:lstStyle>
            <a:lvl1pPr marL="271463" indent="-27146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177800" algn="l"/>
              </a:tabLst>
              <a:defRPr lang="zh-CN" altLang="en-US" sz="260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各自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存在的主要缺陷：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929" y="4695527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77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539552" y="2204864"/>
            <a:ext cx="8170536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en-US" altLang="zh-CN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基于同步思想的</a:t>
            </a:r>
            <a:r>
              <a:rPr lang="en-US" altLang="zh-CN" sz="4000" b="1" dirty="0" err="1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CoSync</a:t>
            </a:r>
            <a:r>
              <a:rPr lang="zh-CN" altLang="en-US" sz="4000" b="1" dirty="0" smtClean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算法原理</a:t>
            </a:r>
            <a:endParaRPr lang="zh-CN" altLang="en-US" sz="4000" b="1" dirty="0">
              <a:solidFill>
                <a:srgbClr val="0051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1"/>
          <p:cNvSpPr>
            <a:spLocks noGrp="1"/>
          </p:cNvSpPr>
          <p:nvPr>
            <p:ph idx="14"/>
          </p:nvPr>
        </p:nvSpPr>
        <p:spPr>
          <a:xfrm>
            <a:off x="2483768" y="3140968"/>
            <a:ext cx="4248472" cy="1800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518E"/>
                </a:solidFill>
              </a:rPr>
              <a:t>(1) </a:t>
            </a:r>
            <a:r>
              <a:rPr lang="zh-CN" altLang="en-US" sz="2400" dirty="0" smtClean="0">
                <a:solidFill>
                  <a:srgbClr val="00518E"/>
                </a:solidFill>
              </a:rPr>
              <a:t>动态双边交互模型</a:t>
            </a:r>
            <a:endParaRPr lang="en-US" altLang="zh-CN" sz="2400" dirty="0" smtClean="0">
              <a:solidFill>
                <a:srgbClr val="00518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518E"/>
                </a:solidFill>
              </a:rPr>
              <a:t>(2) </a:t>
            </a:r>
            <a:r>
              <a:rPr lang="zh-CN" altLang="en-US" sz="2400" dirty="0" smtClean="0">
                <a:solidFill>
                  <a:srgbClr val="00518E"/>
                </a:solidFill>
              </a:rPr>
              <a:t>同值最大子矩阵找寻算法</a:t>
            </a:r>
            <a:endParaRPr lang="en-US" altLang="zh-CN" sz="2400" dirty="0" smtClean="0">
              <a:solidFill>
                <a:srgbClr val="00518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0518E"/>
                </a:solidFill>
              </a:rPr>
              <a:t>(3) </a:t>
            </a:r>
            <a:r>
              <a:rPr lang="zh-CN" altLang="en-US" sz="2400" dirty="0" smtClean="0">
                <a:solidFill>
                  <a:srgbClr val="00518E"/>
                </a:solidFill>
              </a:rPr>
              <a:t>非负矩阵分解</a:t>
            </a:r>
            <a:r>
              <a:rPr lang="en-US" altLang="zh-CN" sz="2400" dirty="0" smtClean="0">
                <a:solidFill>
                  <a:srgbClr val="00518E"/>
                </a:solidFill>
              </a:rPr>
              <a:t>(NMF)</a:t>
            </a:r>
          </a:p>
        </p:txBody>
      </p:sp>
    </p:spTree>
    <p:extLst>
      <p:ext uri="{BB962C8B-B14F-4D97-AF65-F5344CB8AC3E}">
        <p14:creationId xmlns:p14="http://schemas.microsoft.com/office/powerpoint/2010/main" val="24393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(1) 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动态双边加权交互模型</a:t>
            </a: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: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789784"/>
            <a:ext cx="7899962" cy="258375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b="19455"/>
          <a:stretch/>
        </p:blipFill>
        <p:spPr>
          <a:xfrm>
            <a:off x="580108" y="948509"/>
            <a:ext cx="8344116" cy="20484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51919" y="328412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0518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算法运行演示图</a:t>
            </a:r>
            <a:endParaRPr lang="zh-CN" altLang="en-US" dirty="0">
              <a:solidFill>
                <a:srgbClr val="00518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618" y="637279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518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</a:t>
            </a:r>
            <a:r>
              <a:rPr lang="zh-CN" altLang="en-US" dirty="0" smtClean="0">
                <a:solidFill>
                  <a:srgbClr val="00518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交互原理图</a:t>
            </a:r>
            <a:endParaRPr lang="zh-CN" altLang="en-US" dirty="0">
              <a:solidFill>
                <a:srgbClr val="00518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37" y="3035667"/>
            <a:ext cx="7560840" cy="27037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251520" y="3697982"/>
            <a:ext cx="8744712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86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(1) </a:t>
            </a:r>
            <a:r>
              <a:rPr lang="zh-CN" altLang="en-US" b="1" dirty="0" smtClean="0">
                <a:solidFill>
                  <a:srgbClr val="005DA3"/>
                </a:solidFill>
                <a:cs typeface="+mn-ea"/>
                <a:sym typeface="+mn-lt"/>
              </a:rPr>
              <a:t>动态双边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加权交互模型</a:t>
            </a: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: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925" y="3751196"/>
            <a:ext cx="374573" cy="3277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199" y="5288234"/>
            <a:ext cx="3401626" cy="1364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303576"/>
            <a:ext cx="3096344" cy="2590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624" y="1666244"/>
            <a:ext cx="3032301" cy="2505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57208" y="827420"/>
            <a:ext cx="7460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定义1(行或列的𝜖邻域邻居)：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与该行或列距离小于阈值𝜖的行或列集合。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1520" y="2420888"/>
            <a:ext cx="8273623" cy="703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动态双边加权交互模型)：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矩阵中每一个元素的当前值为上一时刻的值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加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上行与列的𝜖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邻域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邻居对其的加权影响值。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2023" y="4859868"/>
            <a:ext cx="7704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(同步因子)：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在每一次迭代中计算，若该值收敛，则停止模型迭代。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780" y="3286553"/>
            <a:ext cx="5131732" cy="129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3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Palatino Linotype"/>
        <a:ea typeface="微软雅黑"/>
        <a:cs typeface=""/>
      </a:majorFont>
      <a:minorFont>
        <a:latin typeface="Palatino Linotype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6303B"/>
    </a:dk2>
    <a:lt2>
      <a:srgbClr val="E2DFCC"/>
    </a:lt2>
    <a:accent1>
      <a:srgbClr val="49404F"/>
    </a:accent1>
    <a:accent2>
      <a:srgbClr val="948A54"/>
    </a:accent2>
    <a:accent3>
      <a:srgbClr val="1C7B64"/>
    </a:accent3>
    <a:accent4>
      <a:srgbClr val="A9BD8B"/>
    </a:accent4>
    <a:accent5>
      <a:srgbClr val="596166"/>
    </a:accent5>
    <a:accent6>
      <a:srgbClr val="BFBFBF"/>
    </a:accent6>
    <a:hlink>
      <a:srgbClr val="36303B"/>
    </a:hlink>
    <a:folHlink>
      <a:srgbClr val="948A5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979</Words>
  <Application>Microsoft Office PowerPoint</Application>
  <PresentationFormat>全屏显示(4:3)</PresentationFormat>
  <Paragraphs>107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黑体</vt:lpstr>
      <vt:lpstr>华文隶书</vt:lpstr>
      <vt:lpstr>宋体</vt:lpstr>
      <vt:lpstr>微软雅黑</vt:lpstr>
      <vt:lpstr>Arial</vt:lpstr>
      <vt:lpstr>Calibri</vt:lpstr>
      <vt:lpstr>Cambria Math</vt:lpstr>
      <vt:lpstr>Garamond</vt:lpstr>
      <vt:lpstr>Palatino Linotype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高崇铭</cp:lastModifiedBy>
  <cp:revision>199</cp:revision>
  <dcterms:created xsi:type="dcterms:W3CDTF">2015-10-30T04:49:06Z</dcterms:created>
  <dcterms:modified xsi:type="dcterms:W3CDTF">2016-06-07T19:32:29Z</dcterms:modified>
</cp:coreProperties>
</file>